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416" y="-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c:style val="2"/>
  <c:chart>
    <c:autoTitleDeleted val="1"/>
    <c:plotArea>
      <c:layout>
        <c:manualLayout>
          <c:xMode val="edge"/>
          <c:yMode val="edge"/>
          <c:x val="3.7831621525161598E-2"/>
          <c:y val="8.9581192325852627E-2"/>
          <c:w val="0.92219523425555083"/>
          <c:h val="0.86009705655111635"/>
        </c:manualLayout>
      </c:layout>
      <c:barChart>
        <c:barDir val="col"/>
        <c:grouping val="clustered"/>
        <c:varyColors val="0"/>
        <c:ser>
          <c:idx val="0"/>
          <c:order val="0"/>
          <c:tx>
            <c:v>Столбец 1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Строка 1</c:v>
              </c:pt>
              <c:pt idx="1">
                <c:v>Строка 2</c:v>
              </c:pt>
              <c:pt idx="2">
                <c:v>Строка 3</c:v>
              </c:pt>
              <c:pt idx="3">
                <c:v>Строка 4</c:v>
              </c:pt>
            </c:strLit>
          </c:cat>
          <c:val>
            <c:numLit>
              <c:formatCode>General</c:formatCode>
              <c:ptCount val="4"/>
              <c:pt idx="0">
                <c:v>9.1</c:v>
              </c:pt>
              <c:pt idx="1">
                <c:v>2.4</c:v>
              </c:pt>
              <c:pt idx="2">
                <c:v>3.1</c:v>
              </c:pt>
              <c:pt idx="3">
                <c:v>4.3</c:v>
              </c:pt>
            </c:numLit>
          </c:val>
        </c:ser>
        <c:ser>
          <c:idx val="1"/>
          <c:order val="1"/>
          <c:tx>
            <c:v>Столбец 2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Строка 1</c:v>
              </c:pt>
              <c:pt idx="1">
                <c:v>Строка 2</c:v>
              </c:pt>
              <c:pt idx="2">
                <c:v>Строка 3</c:v>
              </c:pt>
              <c:pt idx="3">
                <c:v>Строка 4</c:v>
              </c:pt>
            </c:strLit>
          </c:cat>
          <c:val>
            <c:numLit>
              <c:formatCode>General</c:formatCode>
              <c:ptCount val="4"/>
              <c:pt idx="0">
                <c:v>3.2</c:v>
              </c:pt>
              <c:pt idx="1">
                <c:v>8.8000000000000007</c:v>
              </c:pt>
              <c:pt idx="2">
                <c:v>1.5</c:v>
              </c:pt>
              <c:pt idx="3">
                <c:v>9.02</c:v>
              </c:pt>
            </c:numLit>
          </c:val>
        </c:ser>
        <c:ser>
          <c:idx val="2"/>
          <c:order val="2"/>
          <c:tx>
            <c:v>Столбец 3</c:v>
          </c:tx>
          <c:spPr>
            <a:solidFill>
              <a:srgbClr val="FFD320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Строка 1</c:v>
              </c:pt>
              <c:pt idx="1">
                <c:v>Строка 2</c:v>
              </c:pt>
              <c:pt idx="2">
                <c:v>Строка 3</c:v>
              </c:pt>
              <c:pt idx="3">
                <c:v>Строка 4</c:v>
              </c:pt>
            </c:strLit>
          </c:cat>
          <c:val>
            <c:numLit>
              <c:formatCode>General</c:formatCode>
              <c:ptCount val="4"/>
              <c:pt idx="0">
                <c:v>4.54</c:v>
              </c:pt>
              <c:pt idx="1">
                <c:v>9.65</c:v>
              </c:pt>
              <c:pt idx="2">
                <c:v>3.7</c:v>
              </c:pt>
              <c:pt idx="3">
                <c:v>6.2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119872"/>
        <c:axId val="185081216"/>
      </c:barChart>
      <c:valAx>
        <c:axId val="18508121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85119872"/>
        <c:crosses val="autoZero"/>
        <c:crossBetween val="between"/>
      </c:valAx>
      <c:catAx>
        <c:axId val="185119872"/>
        <c:scaling>
          <c:orientation val="minMax"/>
        </c:scaling>
        <c:delete val="0"/>
        <c:axPos val="b"/>
        <c:numFmt formatCode="[$-1000419]dd&quot;.&quot;mm&quot;.&quot;yyyy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85081216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555238D-ABC3-4CA7-B1B8-DF370349CFFE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11638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999" y="812520"/>
            <a:ext cx="5345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871DFF9-E6EC-405F-BB9B-DA52B0CD84A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6845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19"/>
            <a:ext cx="6047639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27F6A9-2745-4605-BAE9-058042C3439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47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D25C2D-7471-493C-9223-B380A0D8E0E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88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4559E11-9472-470A-AF00-2120543F5FF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59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C0DBD5-3BAD-4AD9-9177-4840C73EC87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65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1F2B0C-B675-41C8-B159-940783789B1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96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BB8E04-4D6A-4D5B-B589-8EB625A6072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5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43959F-2D66-4475-B7BE-3624A551309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35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C97784-ADE6-4F30-9C79-F61C778C6E9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806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A4E27E-ACBD-4767-AF1D-9FBCA48D10A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57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856BAF-BCE8-4650-A80A-2B0269E2CF8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94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A5C242-3907-47DE-B172-71B907BC3F6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38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39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79" cy="521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79" cy="521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F612EEA-D823-47E0-A890-B1C11BDB57A0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0000" y="1620000"/>
            <a:ext cx="7560000" cy="28177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 Эволюция  жизни на Земле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Раздел: развитие экологических представлений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            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36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36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0000" y="4680000"/>
            <a:ext cx="3393534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 err="1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Подготовил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</a:t>
            </a:r>
            <a:r>
              <a:rPr lang="de-DE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Кузнецова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Ю.Н.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0000" y="6480000"/>
            <a:ext cx="3618211" cy="35633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                    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Иваново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201</a:t>
            </a:r>
            <a:r>
              <a:rPr lang="ru-RU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7</a:t>
            </a:r>
            <a:r>
              <a:rPr lang="de-DE" sz="1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год</a:t>
            </a:r>
            <a:endParaRPr lang="de-DE" sz="1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26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00000" y="360000"/>
            <a:ext cx="8640000" cy="23713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Просмотр учебных фильмов и призентаций: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„солнечная система“ (призентация)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„Древние животные океана“ (учебный фильм)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„Инстинкт хищника. Пресмыкающиеся“ (учебный фильм)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„Эра млекопитающих“(учебный фильм)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„Все про птиц“(учебный фильм)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„Древний человек“ (мультфильм)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„Многообразие животного мира Земли“(учебный фильм)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39400" y="2880000"/>
            <a:ext cx="3360600" cy="431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4518" y="1154520"/>
            <a:ext cx="8584305" cy="49274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Книги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детская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энциклопедия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дошкольника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большая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энциклопедия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знаний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энциклопедия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для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любознательных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детская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энциклопедия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Динозавры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факты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трех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измерениях“Динозавры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Т.Оливо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Динозавры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доисторическая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жизнь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путешествие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древний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32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32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1800" y="900000"/>
            <a:ext cx="9217023" cy="1569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Наглядно-дидактическое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пособия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Космос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Звезды</a:t>
            </a: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</a:t>
            </a:r>
            <a:endParaRPr lang="ru-RU" sz="3200" b="0" i="0" u="none" strike="noStrike" kern="1200" dirty="0" smtClean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модель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эволюционного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животных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19399" y="2520000"/>
            <a:ext cx="4080600" cy="503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00000" y="540000"/>
            <a:ext cx="8280000" cy="942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Художественное творчество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изготовление трехмерного макета „Эра Динозавров“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9400" y="1799280"/>
            <a:ext cx="2280599" cy="324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60000" y="3960000"/>
            <a:ext cx="2460599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140000" y="1800000"/>
            <a:ext cx="252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760000" y="4321080"/>
            <a:ext cx="2280599" cy="305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230959" y="1800000"/>
            <a:ext cx="2669039" cy="360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520000" y="540000"/>
            <a:ext cx="4980600" cy="6480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" y="-50040"/>
            <a:ext cx="10073879" cy="76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80000" y="360000"/>
            <a:ext cx="7920000" cy="15688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/>
            </a:pPr>
            <a:r>
              <a:rPr lang="de-DE" sz="4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Работа с родителями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/>
            </a:pPr>
            <a:r>
              <a:rPr lang="de-D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Помощь в подборе видео материалов,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/>
            </a:pPr>
            <a:r>
              <a:rPr lang="de-D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книг, настольных игр.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000" y="2700000"/>
            <a:ext cx="8280792" cy="1860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Мероприятие</a:t>
            </a:r>
            <a:endParaRPr lang="de-DE" sz="40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/>
            </a:pP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выставка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коллективной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работы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Эра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динозавров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graphicFrame>
        <p:nvGraphicFramePr>
          <p:cNvPr id="3" name="Диаграмма 2"/>
          <p:cNvGraphicFramePr>
            <a:graphicFrameLocks noGrp="1"/>
          </p:cNvGraphicFramePr>
          <p:nvPr>
            <p:ph type="chart" idx="4294967295"/>
          </p:nvPr>
        </p:nvGraphicFramePr>
        <p:xfrm>
          <a:off x="519479" y="1775160"/>
          <a:ext cx="9077760" cy="497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6760" y="646199"/>
            <a:ext cx="9071640" cy="12621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60" y="2113919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00000" y="720000"/>
            <a:ext cx="8280000" cy="1791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Результаты диагностики: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Высокий уровень - 78%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r>
              <a:rPr lang="de-D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Средний уровень - 22%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200"/>
            </a:pPr>
            <a:endParaRPr lang="de-DE" sz="32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0000" y="2520000"/>
            <a:ext cx="2640599" cy="323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79400" y="2521080"/>
            <a:ext cx="2640599" cy="323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39399" y="2520000"/>
            <a:ext cx="2820599" cy="3238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20000" y="900000"/>
            <a:ext cx="8640792" cy="54590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Анализируя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проделанную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можно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сделать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вывод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В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работе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дошкольниками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данному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проекту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использовался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интегрированный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подход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предполагающий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взаимосвязь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различных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областей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У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наблюдался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повышенный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интерес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теме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самостоятельно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проявляли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инициативу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рассматривали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иллюстрации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участвовали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в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беседах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задавали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вопросы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проявляли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творческую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активность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800"/>
            </a:pP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Цель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образовательного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процесса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была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достигнута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использовании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всех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групп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методов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(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наглядные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словесные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игровые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которые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отображали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одну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тематику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были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взаимосвязаны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1"/>
            <a:ext cx="10062859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9832" y="2627709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Спасибо за внимание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80000" y="900000"/>
            <a:ext cx="7164768" cy="16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Участники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проекта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воспитатели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подготовительной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группы</a:t>
            </a:r>
            <a:endParaRPr lang="de-DE" sz="32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0000" y="3240000"/>
            <a:ext cx="7164768" cy="1624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Вид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проекта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долгосрочный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  (2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месяца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),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групповой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информационно-творческий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40000" y="900000"/>
            <a:ext cx="7380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rPr>
              <a:t>Актуальность данной темы: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792" y="1440000"/>
            <a:ext cx="9360208" cy="545901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kern="1200" dirty="0" smtClean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 рамках ФГОС одной из основных задач при подготовке ребенка к обучению в школе является развитие его познавательной мотивации и способностей. Желание и умение учится является одним из критериев психологической готовности ребенка к школе. Данная тема позволяет не только расширить кругозор, развить любознательность и воображение детей, но и способствует активизации самостоятельности в  ИЗО и творческой деятельности.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dirty="0" smtClean="0">
                <a:latin typeface="Arial" pitchFamily="18"/>
                <a:ea typeface="Andale Sans UI" pitchFamily="2"/>
                <a:cs typeface="Tahoma" pitchFamily="2"/>
              </a:rPr>
              <a:t>Закрепление навыков измерений объектов при помощи линейки и весов, поиска ответов на свои вопросы в энциклопедиях, научно-познавательной литературе и интернете.</a:t>
            </a:r>
            <a:endParaRPr lang="de-DE" sz="28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160000" y="720000"/>
            <a:ext cx="6660000" cy="771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Цель данного проекта: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0000" y="1800000"/>
            <a:ext cx="7380000" cy="186040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Познакомить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историей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зарождения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80000" y="360000"/>
            <a:ext cx="5400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Задачи: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000" y="1080000"/>
            <a:ext cx="8388784" cy="360062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Познавательная: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знакомство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теорией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возникновения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знакомство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эволюцией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животных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простейших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млекопитающих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овладение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действием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построения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модели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эволюционного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животных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Развивающая: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представлений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о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многообразии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животного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мира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представлений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о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человеческих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расах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воображения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творческой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активности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речи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Воспитательная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воспитание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бережного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отношения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природе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воспитание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талерантного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отношения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к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людям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других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национальностей</a:t>
            </a:r>
            <a:r>
              <a:rPr lang="de-DE" sz="2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40000" y="900000"/>
            <a:ext cx="7920792" cy="421976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Интеграця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образовательных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областей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основная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образовательная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область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познание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интегрирует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социально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–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коммуникативной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речевой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художественно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-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эстетической</a:t>
            </a:r>
            <a:endParaRPr lang="de-DE" sz="40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8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60000" y="1997640"/>
            <a:ext cx="8028784" cy="280405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Ожидаемый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результат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40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интереса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любознательности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познавательной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мотивации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детей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;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формирование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первичных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представлений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о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планете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истории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развития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6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26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2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59999" y="360000"/>
            <a:ext cx="9719999" cy="6932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                     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Беседы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Изучение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прошлого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“(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палеонтология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Знакомство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с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теорией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возникновения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Солнечной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системы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Возникновение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жизни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“(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простейшие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Древние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обитатели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Океанов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(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беспозвоночные,рыбы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Древние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обитатели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суши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 (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пресмыкающиеся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Птицы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древние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современные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Млекопитающие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древние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и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современные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Многообразие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современного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животного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мира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Земли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Человеческие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расы</a:t>
            </a: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de-DE" sz="32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 </a:t>
            </a:r>
            <a:r>
              <a:rPr lang="de-DE" sz="32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Диагностика</a:t>
            </a:r>
            <a:endParaRPr lang="de-DE" sz="3200" b="0" i="0" u="none" strike="noStrike" kern="1200" dirty="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1999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3999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3879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20000" y="215639"/>
            <a:ext cx="7380000" cy="12705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Сюжетно-ролевая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игра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„</a:t>
            </a:r>
            <a:r>
              <a:rPr lang="de-DE" sz="40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Палеонтологи</a:t>
            </a:r>
            <a:r>
              <a:rPr lang="de-DE" sz="40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1800000"/>
            <a:ext cx="198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520000" y="1800000"/>
            <a:ext cx="198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680000" y="1799280"/>
            <a:ext cx="1980000" cy="2700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60000" y="5040000"/>
            <a:ext cx="8640000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Раскопки                  Замер                            Взвешивание        Приспособления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00" y="5580000"/>
            <a:ext cx="9432840" cy="9167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Настольные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игры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: „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Животный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„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Кто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где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живет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„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Живой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мир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планеты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“, </a:t>
            </a:r>
            <a:r>
              <a:rPr lang="de-DE" sz="2800" b="0" i="0" u="none" strike="noStrike" kern="1200" dirty="0" err="1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пазлы</a:t>
            </a:r>
            <a:r>
              <a:rPr lang="de-DE" sz="2800" b="0" i="0" u="none" strike="noStrike" kern="1200" dirty="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020000" y="1800000"/>
            <a:ext cx="2340000" cy="27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609</Words>
  <Application>Microsoft Office PowerPoint</Application>
  <PresentationFormat>Произвольный</PresentationFormat>
  <Paragraphs>61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Default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dropcharm1@gmail.com</cp:lastModifiedBy>
  <cp:revision>23</cp:revision>
  <dcterms:created xsi:type="dcterms:W3CDTF">2009-04-16T11:32:32Z</dcterms:created>
  <dcterms:modified xsi:type="dcterms:W3CDTF">2020-11-23T19:28:44Z</dcterms:modified>
</cp:coreProperties>
</file>