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62" r:id="rId18"/>
    <p:sldId id="281" r:id="rId19"/>
    <p:sldId id="264" r:id="rId20"/>
    <p:sldId id="282" r:id="rId21"/>
    <p:sldId id="267" r:id="rId22"/>
    <p:sldId id="265" r:id="rId23"/>
    <p:sldId id="263" r:id="rId24"/>
    <p:sldId id="266" r:id="rId25"/>
    <p:sldId id="268" r:id="rId26"/>
    <p:sldId id="269" r:id="rId27"/>
    <p:sldId id="283" r:id="rId28"/>
    <p:sldId id="27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3827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my-shop.ru/shop/books/901691.html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Lanos\Рабочий стол\слайд шоу\природа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3" y="1357298"/>
            <a:ext cx="8643997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/>
              <a:t>МБДОУ детский сад общеразвивающего вида № </a:t>
            </a:r>
            <a:r>
              <a:rPr lang="ru-RU" sz="2400" b="1" dirty="0" smtClean="0"/>
              <a:t>164»</a:t>
            </a:r>
            <a:endParaRPr lang="ru-RU" sz="2400" b="1" dirty="0" smtClean="0"/>
          </a:p>
          <a:p>
            <a:r>
              <a:rPr lang="ru-RU" sz="2400" b="1" dirty="0" err="1" smtClean="0"/>
              <a:t>Исследовательско</a:t>
            </a:r>
            <a:r>
              <a:rPr lang="ru-RU" sz="2400" b="1" dirty="0" smtClean="0"/>
              <a:t> - творческий проект </a:t>
            </a:r>
          </a:p>
          <a:p>
            <a:r>
              <a:rPr lang="ru-RU" sz="2400" b="1" dirty="0" smtClean="0"/>
              <a:t>в средней группе</a:t>
            </a:r>
          </a:p>
          <a:p>
            <a:r>
              <a:rPr lang="ru-RU" sz="2400" b="1" dirty="0" smtClean="0"/>
              <a:t>«Что за чудесница, водица - волшебница»</a:t>
            </a:r>
          </a:p>
          <a:p>
            <a:r>
              <a:rPr lang="ru-RU" sz="2400" b="1" dirty="0" smtClean="0"/>
              <a:t>                           Подготовили воспитатели:</a:t>
            </a:r>
          </a:p>
          <a:p>
            <a:r>
              <a:rPr lang="ru-RU" sz="2400" b="1" dirty="0" smtClean="0"/>
              <a:t>                          Кузнецова Юлия Николаевна</a:t>
            </a:r>
          </a:p>
          <a:p>
            <a:r>
              <a:rPr lang="ru-RU" sz="2400" b="1" dirty="0" smtClean="0"/>
              <a:t>                          </a:t>
            </a:r>
            <a:r>
              <a:rPr lang="ru-RU" sz="2400" b="1" dirty="0" err="1" smtClean="0"/>
              <a:t>г.Иваново</a:t>
            </a:r>
            <a:r>
              <a:rPr lang="ru-RU" sz="2400" b="1" dirty="0" smtClean="0"/>
              <a:t> 2018 </a:t>
            </a:r>
            <a:r>
              <a:rPr lang="ru-RU" sz="2400" b="1" dirty="0" smtClean="0"/>
              <a:t>г.</a:t>
            </a:r>
            <a:endParaRPr lang="ru-RU" sz="2400" b="1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Documents and Settings\Lanos\Рабочий стол\слайд шоу\природа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571480"/>
            <a:ext cx="5857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План реализации проекта</a:t>
            </a:r>
          </a:p>
          <a:p>
            <a:endParaRPr lang="ru-RU" dirty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2214554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Подготовительный этап проекта: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Создание экспериментальной лаборатории в группе;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Рассматривание плакатов, связанных с объектом неживой природы – водой.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Подбор подвижных и речевых игр.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Составление конспектов тематических занятий  по разным разделам программы.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Составление и создание опытов, экспериментов с водой.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2771" name="Picture 3" descr="C:\Documents and Settings\Lanos\Рабочий стол\слайд шоу\природа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428604"/>
            <a:ext cx="735554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Исследовательский этап проекта</a:t>
            </a:r>
          </a:p>
          <a:p>
            <a:endParaRPr lang="ru-RU" dirty="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110799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Тематическое планирование занятий и опытов к проекту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3" y="1643050"/>
            <a:ext cx="864399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Ознакомление с окружающим миром</a:t>
            </a:r>
          </a:p>
          <a:p>
            <a:endParaRPr lang="ru-RU" sz="2000" dirty="0" smtClean="0"/>
          </a:p>
          <a:p>
            <a:r>
              <a:rPr lang="ru-RU" sz="2000" dirty="0" smtClean="0"/>
              <a:t>1.«Что мы знаем о воде?»</a:t>
            </a:r>
          </a:p>
          <a:p>
            <a:r>
              <a:rPr lang="ru-RU" sz="2000" dirty="0" smtClean="0"/>
              <a:t>    Познакомить детей со свойствами воды (вкус, цвет, запах,</a:t>
            </a:r>
          </a:p>
          <a:p>
            <a:r>
              <a:rPr lang="ru-RU" sz="2000" dirty="0" smtClean="0"/>
              <a:t>    текучесть).</a:t>
            </a:r>
          </a:p>
          <a:p>
            <a:r>
              <a:rPr lang="ru-RU" sz="2000" dirty="0" smtClean="0"/>
              <a:t>    Уточнить значение её для всего живого.</a:t>
            </a:r>
          </a:p>
          <a:p>
            <a:r>
              <a:rPr lang="ru-RU" sz="2000" dirty="0" smtClean="0"/>
              <a:t>    Развивать любознательность, мышление и речь детей; </a:t>
            </a:r>
          </a:p>
          <a:p>
            <a:r>
              <a:rPr lang="ru-RU" sz="2000" dirty="0" smtClean="0"/>
              <a:t>    ввести в активный словарь детей слова: жидкость, бесцветная, </a:t>
            </a:r>
          </a:p>
          <a:p>
            <a:r>
              <a:rPr lang="ru-RU" sz="2000" dirty="0" smtClean="0"/>
              <a:t>    безвкусная, прозрачная.</a:t>
            </a:r>
          </a:p>
          <a:p>
            <a:endParaRPr lang="ru-RU" sz="2000" dirty="0" smtClean="0"/>
          </a:p>
          <a:p>
            <a:r>
              <a:rPr lang="ru-RU" sz="2000" dirty="0" smtClean="0"/>
              <a:t>2.«Освобождение бусинок из ледяного плена»</a:t>
            </a:r>
          </a:p>
          <a:p>
            <a:r>
              <a:rPr lang="ru-RU" sz="2000" dirty="0" smtClean="0"/>
              <a:t>    Создавать условия для расширения представлений детей о свойствах льда           - тает в тепле, развивать образное мышление при выборе способа </a:t>
            </a:r>
          </a:p>
          <a:p>
            <a:r>
              <a:rPr lang="ru-RU" sz="2000" dirty="0" smtClean="0"/>
              <a:t>    действия, стимулировать самостоятельное формулирование выводов   </a:t>
            </a:r>
          </a:p>
          <a:p>
            <a:r>
              <a:rPr lang="ru-RU" sz="2000" dirty="0" smtClean="0"/>
              <a:t>    детьми.</a:t>
            </a:r>
          </a:p>
          <a:p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524000" y="3547713"/>
          <a:ext cx="6096000" cy="630936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Художественная литература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Чтение рассказа «Как люди речку обидели»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Учить детей внимательно слушать литературное произведение.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3794" name="Picture 2" descr="C:\Documents and Settings\Lanos\Рабочий стол\слайд шоу\природа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571480"/>
            <a:ext cx="88582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Художественная литература</a:t>
            </a:r>
          </a:p>
          <a:p>
            <a:r>
              <a:rPr lang="ru-RU" sz="2800" dirty="0" smtClean="0"/>
              <a:t>Чтение рассказа «Как люди речку обидели».</a:t>
            </a:r>
          </a:p>
          <a:p>
            <a:r>
              <a:rPr lang="ru-RU" sz="2800" dirty="0" smtClean="0"/>
              <a:t>Чтение сказки Натальи </a:t>
            </a:r>
            <a:r>
              <a:rPr lang="ru-RU" sz="2800" dirty="0" err="1" smtClean="0"/>
              <a:t>Гузевой</a:t>
            </a:r>
            <a:r>
              <a:rPr lang="ru-RU" sz="2800" dirty="0" smtClean="0"/>
              <a:t> «</a:t>
            </a:r>
            <a:r>
              <a:rPr lang="ru-RU" sz="2800" dirty="0" err="1" smtClean="0"/>
              <a:t>Капитошка</a:t>
            </a:r>
            <a:r>
              <a:rPr lang="ru-RU" sz="2800" dirty="0" smtClean="0"/>
              <a:t>». На примере этой сказки объяснить детям круговорот воды в природе.</a:t>
            </a:r>
          </a:p>
          <a:p>
            <a:r>
              <a:rPr lang="ru-RU" sz="2800" dirty="0" smtClean="0"/>
              <a:t>Учить детей внимательно слушать литературное произведение. </a:t>
            </a:r>
          </a:p>
          <a:p>
            <a:endParaRPr lang="ru-RU" sz="2800" dirty="0"/>
          </a:p>
        </p:txBody>
      </p:sp>
      <p:pic>
        <p:nvPicPr>
          <p:cNvPr id="9" name="Рисунок 8" descr="Kapitoshka_1_6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48248">
            <a:off x="4572000" y="3428999"/>
            <a:ext cx="4071966" cy="3143049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Documents and Settings\Lanos\Рабочий стол\слайд шоу\природа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428604"/>
            <a:ext cx="8462766" cy="6401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Комплексное занятие по развитию речи, </a:t>
            </a:r>
          </a:p>
          <a:p>
            <a:r>
              <a:rPr lang="ru-RU" sz="2800" dirty="0" smtClean="0"/>
              <a:t>экспериментированию и аппликации</a:t>
            </a:r>
          </a:p>
          <a:p>
            <a:endParaRPr lang="ru-RU" sz="2800" dirty="0" smtClean="0"/>
          </a:p>
          <a:p>
            <a:r>
              <a:rPr lang="ru-RU" sz="2800" dirty="0" smtClean="0"/>
              <a:t>«Что за чудесница – водица-волшебница»</a:t>
            </a:r>
          </a:p>
          <a:p>
            <a:endParaRPr lang="ru-RU" sz="2800" dirty="0" smtClean="0"/>
          </a:p>
          <a:p>
            <a:r>
              <a:rPr lang="ru-RU" sz="2800" dirty="0" smtClean="0"/>
              <a:t> Уточнить признаки зимы, формировать эстетическое </a:t>
            </a:r>
          </a:p>
          <a:p>
            <a:r>
              <a:rPr lang="ru-RU" sz="2800" dirty="0" smtClean="0"/>
              <a:t>отношение к зимним явлениям; показать детям, </a:t>
            </a:r>
          </a:p>
          <a:p>
            <a:r>
              <a:rPr lang="ru-RU" sz="2800" dirty="0" smtClean="0"/>
              <a:t>в каком виде существует вода – эксперименты</a:t>
            </a:r>
          </a:p>
          <a:p>
            <a:r>
              <a:rPr lang="ru-RU" sz="2800" dirty="0" smtClean="0"/>
              <a:t> с водой, паром, льдом; упражнять в образовании </a:t>
            </a:r>
          </a:p>
          <a:p>
            <a:r>
              <a:rPr lang="ru-RU" sz="2800" dirty="0" smtClean="0"/>
              <a:t>однокоренных слов; развивать творческое</a:t>
            </a:r>
          </a:p>
          <a:p>
            <a:r>
              <a:rPr lang="ru-RU" sz="2800" dirty="0" smtClean="0"/>
              <a:t> воображение и закрепить навыки работы с</a:t>
            </a:r>
          </a:p>
          <a:p>
            <a:r>
              <a:rPr lang="ru-RU" sz="2800" dirty="0" smtClean="0"/>
              <a:t> бросовым материалом. воспитывать чувство </a:t>
            </a:r>
          </a:p>
          <a:p>
            <a:r>
              <a:rPr lang="ru-RU" sz="2800" dirty="0" smtClean="0"/>
              <a:t>сопереживания, отзывчивость и умение работать </a:t>
            </a:r>
          </a:p>
          <a:p>
            <a:r>
              <a:rPr lang="ru-RU" sz="2800" dirty="0" smtClean="0"/>
              <a:t>в коллективе. 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Documents and Settings\Lanos\Рабочий стол\слайд шоу\природа\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3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142852"/>
            <a:ext cx="7720383" cy="6985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Изобразительная деятельность</a:t>
            </a:r>
          </a:p>
          <a:p>
            <a:r>
              <a:rPr lang="ru-RU" sz="3200" dirty="0" smtClean="0"/>
              <a:t>1.Аппликация с элементами рисования </a:t>
            </a:r>
          </a:p>
          <a:p>
            <a:r>
              <a:rPr lang="ru-RU" sz="3200" dirty="0" smtClean="0"/>
              <a:t>«Сосульки на крыше»</a:t>
            </a:r>
          </a:p>
          <a:p>
            <a:r>
              <a:rPr lang="ru-RU" sz="3200" dirty="0" smtClean="0"/>
              <a:t>Вызывать интерес к изображению сосулек </a:t>
            </a:r>
          </a:p>
          <a:p>
            <a:r>
              <a:rPr lang="ru-RU" sz="3200" dirty="0" smtClean="0"/>
              <a:t>разными аппликативными техниками,</a:t>
            </a:r>
          </a:p>
          <a:p>
            <a:r>
              <a:rPr lang="ru-RU" sz="3200" dirty="0" smtClean="0"/>
              <a:t> показать способ вырезывания сосулек из</a:t>
            </a:r>
          </a:p>
          <a:p>
            <a:r>
              <a:rPr lang="ru-RU" sz="3200" dirty="0" smtClean="0"/>
              <a:t> бумаги, сложенной гармошкой.</a:t>
            </a:r>
          </a:p>
          <a:p>
            <a:endParaRPr lang="ru-RU" sz="3200" dirty="0" smtClean="0"/>
          </a:p>
          <a:p>
            <a:r>
              <a:rPr lang="ru-RU" sz="3200" dirty="0" smtClean="0">
                <a:solidFill>
                  <a:schemeClr val="bg1"/>
                </a:solidFill>
              </a:rPr>
              <a:t>2.Аппликация «Тучи по небу бежали»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Познакомить с техникой аппликативной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 мозаики. 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Учить передавать свойства воды – 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в разных природных явлениях.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bc102b88ac2d8ce145f90b09af20db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0896" y="1600200"/>
            <a:ext cx="3762207" cy="4525963"/>
          </a:xfrm>
        </p:spPr>
      </p:pic>
      <p:pic>
        <p:nvPicPr>
          <p:cNvPr id="36866" name="Picture 2" descr="C:\Documents and Settings\Lanos\Рабочий стол\слайд шоу\природа\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93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714356"/>
            <a:ext cx="598150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Беседа </a:t>
            </a:r>
          </a:p>
          <a:p>
            <a:r>
              <a:rPr lang="ru-RU" sz="4000" dirty="0" smtClean="0"/>
              <a:t>“Чистота та же красота”.</a:t>
            </a:r>
          </a:p>
          <a:p>
            <a:r>
              <a:rPr lang="ru-RU" sz="4000" dirty="0" smtClean="0"/>
              <a:t>Прививать детям правила </a:t>
            </a:r>
          </a:p>
          <a:p>
            <a:r>
              <a:rPr lang="ru-RU" sz="4000" dirty="0" smtClean="0"/>
              <a:t>личной гигиены</a:t>
            </a:r>
          </a:p>
          <a:p>
            <a:endParaRPr lang="ru-RU" sz="4000" dirty="0"/>
          </a:p>
        </p:txBody>
      </p:sp>
      <p:pic>
        <p:nvPicPr>
          <p:cNvPr id="36867" name="Picture 3" descr="C:\Documents and Settings\Lanos\Мои документы\Мои рисунки\2bc102b88ac2d8ce145f90b09af20d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35625">
            <a:off x="4948263" y="3162914"/>
            <a:ext cx="2706395" cy="3170006"/>
          </a:xfrm>
          <a:prstGeom prst="rect">
            <a:avLst/>
          </a:prstGeom>
          <a:noFill/>
        </p:spPr>
      </p:pic>
      <p:pic>
        <p:nvPicPr>
          <p:cNvPr id="36868" name="Picture 4" descr="C:\Documents and Settings\Lanos\Мои документы\Мои рисунки\1250181350_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101854">
            <a:off x="857224" y="3643314"/>
            <a:ext cx="2565686" cy="298132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59299670_2992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00298" y="0"/>
            <a:ext cx="383470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Игры к проекту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714356"/>
            <a:ext cx="86119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1.Речевая</a:t>
            </a:r>
          </a:p>
          <a:p>
            <a:r>
              <a:rPr lang="ru-RU" sz="2400" dirty="0" smtClean="0"/>
              <a:t>"Подскажи словечко". Развивать речь детей, моторику речевого</a:t>
            </a:r>
          </a:p>
          <a:p>
            <a:r>
              <a:rPr lang="ru-RU" sz="2400" dirty="0" smtClean="0"/>
              <a:t> аппарата.</a:t>
            </a:r>
          </a:p>
          <a:p>
            <a:endParaRPr lang="ru-RU" sz="2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24000" y="3323844"/>
          <a:ext cx="6096000" cy="27432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2844" y="2143117"/>
            <a:ext cx="3831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dirty="0" smtClean="0"/>
              <a:t> </a:t>
            </a:r>
            <a:endParaRPr lang="ru-RU" sz="2400" dirty="0" smtClean="0"/>
          </a:p>
          <a:p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85720" y="2000240"/>
          <a:ext cx="6096000" cy="420624"/>
        </p:xfrm>
        <a:graphic>
          <a:graphicData uri="http://schemas.openxmlformats.org/drawingml/2006/table">
            <a:tbl>
              <a:tblPr/>
              <a:tblGrid>
                <a:gridCol w="6070600"/>
                <a:gridCol w="254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2.Игра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малой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подвиж</a:t>
                      </a:r>
                      <a:r>
                        <a:rPr lang="ru-RU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ности «Ручеек»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5720" y="2571744"/>
            <a:ext cx="8978484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3.Подвижная игра </a:t>
            </a:r>
          </a:p>
          <a:p>
            <a:r>
              <a:rPr lang="ru-RU" sz="2400" dirty="0" smtClean="0"/>
              <a:t>1)«На болоте»</a:t>
            </a:r>
          </a:p>
          <a:p>
            <a:r>
              <a:rPr lang="ru-RU" sz="2400" dirty="0" smtClean="0"/>
              <a:t>Учить детей копировать движения живущих на болоте обитателей.</a:t>
            </a:r>
          </a:p>
          <a:p>
            <a:r>
              <a:rPr lang="ru-RU" sz="2400" dirty="0" smtClean="0"/>
              <a:t>2)«Караси и щука»</a:t>
            </a:r>
          </a:p>
          <a:p>
            <a:r>
              <a:rPr lang="ru-RU" sz="2400" dirty="0" smtClean="0"/>
              <a:t>Учить выполнять правила в подвижных играх, развивать </a:t>
            </a:r>
          </a:p>
          <a:p>
            <a:r>
              <a:rPr lang="ru-RU" sz="2400" dirty="0" smtClean="0"/>
              <a:t>активность детей в процессе двигательной деятельности.</a:t>
            </a:r>
          </a:p>
          <a:p>
            <a:r>
              <a:rPr lang="ru-RU" sz="2400" dirty="0" smtClean="0"/>
              <a:t>3)“Море волнуется”</a:t>
            </a:r>
          </a:p>
          <a:p>
            <a:r>
              <a:rPr lang="ru-RU" sz="2400" dirty="0" smtClean="0"/>
              <a:t>Расширять содержание игры, развивать воображение, </a:t>
            </a:r>
          </a:p>
          <a:p>
            <a:r>
              <a:rPr lang="ru-RU" sz="2400" dirty="0" smtClean="0"/>
              <a:t>творчество, пластичность движений.</a:t>
            </a:r>
          </a:p>
          <a:p>
            <a:r>
              <a:rPr lang="ru-RU" sz="2400" dirty="0" smtClean="0"/>
              <a:t>4)“Мы – капельки”.</a:t>
            </a:r>
          </a:p>
          <a:p>
            <a:r>
              <a:rPr lang="ru-RU" sz="2400" dirty="0" smtClean="0"/>
              <a:t>Развивать воображение детей, активность в игре.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3" name="Picture 3" descr="C:\Documents and Settings\Lanos\Рабочий стол\слайд шоу\природа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786" y="785794"/>
            <a:ext cx="7822013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Опыты к проекту</a:t>
            </a:r>
          </a:p>
          <a:p>
            <a:pPr lvl="0"/>
            <a:r>
              <a:rPr lang="ru-RU" sz="2800" dirty="0" smtClean="0"/>
              <a:t>«Вода не имеет формы»</a:t>
            </a:r>
          </a:p>
          <a:p>
            <a:r>
              <a:rPr lang="ru-RU" sz="2800" dirty="0" smtClean="0"/>
              <a:t>       Предложить детям рассмотреть кусочек льда.</a:t>
            </a:r>
          </a:p>
          <a:p>
            <a:r>
              <a:rPr lang="ru-RU" sz="2800" dirty="0" smtClean="0"/>
              <a:t>Какой формы этот  кусочек? (квадратной) </a:t>
            </a:r>
          </a:p>
          <a:p>
            <a:r>
              <a:rPr lang="ru-RU" sz="2800" dirty="0" smtClean="0"/>
              <a:t> Давайте опустим его в стакан, положим на стол.</a:t>
            </a:r>
          </a:p>
          <a:p>
            <a:r>
              <a:rPr lang="ru-RU" sz="2800" dirty="0" smtClean="0"/>
              <a:t> Что произошло со льдом?</a:t>
            </a:r>
          </a:p>
          <a:p>
            <a:r>
              <a:rPr lang="ru-RU" sz="2800" dirty="0" smtClean="0"/>
              <a:t> Вывод: Лед не изменил формы, пока не растаял. </a:t>
            </a:r>
          </a:p>
          <a:p>
            <a:r>
              <a:rPr lang="ru-RU" sz="2800" dirty="0" smtClean="0"/>
              <a:t>Предложить детям налить воду в кувшин, </a:t>
            </a:r>
          </a:p>
          <a:p>
            <a:r>
              <a:rPr lang="ru-RU" sz="2800" dirty="0" smtClean="0"/>
              <a:t>тарелку, стакан. Что мы видим?</a:t>
            </a:r>
          </a:p>
          <a:p>
            <a:r>
              <a:rPr lang="ru-RU" sz="2800" dirty="0" smtClean="0"/>
              <a:t> (Вода принимает форму того предмета,</a:t>
            </a:r>
          </a:p>
          <a:p>
            <a:r>
              <a:rPr lang="ru-RU" sz="2800" dirty="0" smtClean="0"/>
              <a:t> в котором находится.)</a:t>
            </a:r>
          </a:p>
          <a:p>
            <a:r>
              <a:rPr lang="ru-RU" sz="2800" dirty="0" smtClean="0"/>
              <a:t>Лед – это твердая вода и имеет форму, </a:t>
            </a:r>
          </a:p>
          <a:p>
            <a:r>
              <a:rPr lang="ru-RU" sz="2800" dirty="0" smtClean="0"/>
              <a:t>а жидкая вода формы не имеет.</a:t>
            </a:r>
          </a:p>
          <a:p>
            <a:endParaRPr lang="ru-RU" sz="28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392420_1219870917_i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5720" y="214290"/>
            <a:ext cx="8323882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4400" dirty="0" smtClean="0">
                <a:solidFill>
                  <a:srgbClr val="FFFF00"/>
                </a:solidFill>
              </a:rPr>
              <a:t>«Лед легче воды»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        Предложить детям опустить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 лед в стакан, до краев 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наполненный водой. Лед растает,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 но вода не прольется.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Вывод: Вода, в которую 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превратился лед, занимает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 меньше места, чем лед, 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т.е. она тяжелее.</a:t>
            </a:r>
          </a:p>
          <a:p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Documents and Settings\Lanos\Рабочий стол\слайд шоу\природа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357166"/>
            <a:ext cx="685804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/>
              <a:t>«Превращение в воду»</a:t>
            </a:r>
          </a:p>
          <a:p>
            <a:r>
              <a:rPr lang="ru-RU" sz="2800" dirty="0" smtClean="0"/>
              <a:t>       Принести с улицы ведро со снегом.</a:t>
            </a:r>
          </a:p>
          <a:p>
            <a:r>
              <a:rPr lang="ru-RU" sz="2800" dirty="0" smtClean="0"/>
              <a:t> Вспомнить с детьми как снег меняется</a:t>
            </a:r>
          </a:p>
          <a:p>
            <a:r>
              <a:rPr lang="ru-RU" sz="2800" dirty="0" smtClean="0"/>
              <a:t> в тепле и на холоде. На улице мороз,</a:t>
            </a:r>
          </a:p>
          <a:p>
            <a:r>
              <a:rPr lang="ru-RU" sz="2800" dirty="0" smtClean="0"/>
              <a:t> в комнате тепло. Снег тает – его становится</a:t>
            </a:r>
          </a:p>
          <a:p>
            <a:r>
              <a:rPr lang="ru-RU" sz="2800" dirty="0" smtClean="0"/>
              <a:t> меньше, а воды </a:t>
            </a:r>
            <a:r>
              <a:rPr lang="ru-RU" sz="3200" dirty="0" smtClean="0"/>
              <a:t>больше</a:t>
            </a:r>
            <a:r>
              <a:rPr lang="ru-RU" sz="2800" dirty="0" smtClean="0"/>
              <a:t>. Вода вначале холодная,</a:t>
            </a:r>
          </a:p>
          <a:p>
            <a:r>
              <a:rPr lang="ru-RU" sz="2800" dirty="0" smtClean="0"/>
              <a:t> а через некоторое время теплеет.</a:t>
            </a:r>
          </a:p>
          <a:p>
            <a:r>
              <a:rPr lang="ru-RU" sz="2800" dirty="0" smtClean="0"/>
              <a:t>       Вывод: Снег, лед, сосульки тают от</a:t>
            </a:r>
          </a:p>
          <a:p>
            <a:r>
              <a:rPr lang="ru-RU" sz="2800" dirty="0" smtClean="0"/>
              <a:t>  тепла и превращаются в воду.</a:t>
            </a:r>
            <a:endParaRPr lang="ru-RU" sz="28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Lanos\Рабочий стол\слайд шоу\природа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283058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Вы, слыхали о воде?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Говорят она везде!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Вы в пруду её найдёте,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 в сыром лесном болоте.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луже, в море, в океане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 в водопроводном кране,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Как сосулька замерзает,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лес туманом заползает,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 плите у вас кипит,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Паром чайника шипит.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Без неё нам не умыться,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Не наесться, не напиться!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Смею вам я доложить: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Без неё нам не прожить!</a:t>
            </a:r>
          </a:p>
          <a:p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59299670_2992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4282" y="500042"/>
            <a:ext cx="788337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000" dirty="0" smtClean="0"/>
              <a:t>«Вода нужна всем»</a:t>
            </a:r>
          </a:p>
          <a:p>
            <a:r>
              <a:rPr lang="ru-RU" sz="2000" dirty="0" smtClean="0"/>
              <a:t>       Предложить ребенку две горошины. Одну завернуть в </a:t>
            </a:r>
          </a:p>
          <a:p>
            <a:r>
              <a:rPr lang="ru-RU" sz="2000" dirty="0" smtClean="0"/>
              <a:t>намоченную ватку, положить на блюдце и всегда </a:t>
            </a:r>
          </a:p>
          <a:p>
            <a:r>
              <a:rPr lang="ru-RU" sz="2000" dirty="0" smtClean="0"/>
              <a:t>поддерживать во влажном состоянии. Вторую горошину завернуть</a:t>
            </a:r>
          </a:p>
          <a:p>
            <a:r>
              <a:rPr lang="ru-RU" sz="2000" dirty="0" smtClean="0"/>
              <a:t> в сухую ватку и положить на другое блюдце. Блюдца должны стоять </a:t>
            </a:r>
          </a:p>
          <a:p>
            <a:r>
              <a:rPr lang="ru-RU" sz="2000" dirty="0" smtClean="0"/>
              <a:t>в равных условиях – на подоконнике. Что произошло? (из влажной </a:t>
            </a:r>
          </a:p>
          <a:p>
            <a:r>
              <a:rPr lang="ru-RU" sz="2000" dirty="0" smtClean="0"/>
              <a:t>ватки появился росток, а из сухой – нет).</a:t>
            </a:r>
          </a:p>
          <a:p>
            <a:r>
              <a:rPr lang="ru-RU" sz="2000" dirty="0" smtClean="0"/>
              <a:t>Вывод: Вода необходима растению для роста, без воды оно не растет.</a:t>
            </a:r>
          </a:p>
          <a:p>
            <a:endParaRPr lang="ru-RU" sz="2000" dirty="0"/>
          </a:p>
        </p:txBody>
      </p:sp>
      <p:pic>
        <p:nvPicPr>
          <p:cNvPr id="6" name="Рисунок 5" descr="pe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55467">
            <a:off x="574881" y="3562920"/>
            <a:ext cx="3071834" cy="2500330"/>
          </a:xfrm>
          <a:prstGeom prst="rect">
            <a:avLst/>
          </a:prstGeom>
        </p:spPr>
      </p:pic>
      <p:pic>
        <p:nvPicPr>
          <p:cNvPr id="7" name="Рисунок 6" descr="KzVDZM5Sxc-1920x10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46277">
            <a:off x="4799086" y="3652396"/>
            <a:ext cx="3636070" cy="2390675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Documents and Settings\Lanos\Мои документы\Мои рисунки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1143532">
            <a:off x="357158" y="357166"/>
            <a:ext cx="39177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«Вода необходима для всего живого»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Предложить детям полить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комнатные растения и сравнить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их с не политыми. В чём разница?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Вывод: растениям нужна вода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для жизни и роста, иначе они гибнут.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5603" name="Picture 3" descr="C:\Documents and Settings\Lanos\Рабочий стол\слайд шоу\фото детей\DSCF04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2178">
            <a:off x="5181093" y="719521"/>
            <a:ext cx="3506378" cy="2629783"/>
          </a:xfrm>
          <a:prstGeom prst="rect">
            <a:avLst/>
          </a:prstGeom>
          <a:noFill/>
        </p:spPr>
      </p:pic>
      <p:pic>
        <p:nvPicPr>
          <p:cNvPr id="25604" name="Picture 4" descr="C:\Documents and Settings\Lanos\Рабочий стол\слайд шоу\фото детей\DSCF04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39912">
            <a:off x="440902" y="3200430"/>
            <a:ext cx="3609271" cy="2706953"/>
          </a:xfrm>
          <a:prstGeom prst="rect">
            <a:avLst/>
          </a:prstGeom>
          <a:noFill/>
        </p:spPr>
      </p:pic>
      <p:pic>
        <p:nvPicPr>
          <p:cNvPr id="25605" name="Picture 5" descr="C:\Documents and Settings\Lanos\Рабочий стол\слайд шоу\фото детей\DSCF04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20464">
            <a:off x="5000869" y="4094992"/>
            <a:ext cx="2971584" cy="2228688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Documents and Settings\Lanos\Рабочий стол\слайд шоу\природа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55701" y="1428736"/>
            <a:ext cx="408829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«Животворное свойство воды»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        Взять луковицу и отводок от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комнатного растения. Внимательно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рассмотрим их с детьми. Взять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сосуд, налить в него воду  и поставить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луковицу  и  отводок. Через некоторое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время у лука и отводка появятся корни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и перья.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Вывод: Вода дает жизнь всему живому.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3555" name="Picture 3" descr="C:\Documents and Settings\Lanos\Рабочий стол\слайд шоу\фото детей\DSCF04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4153">
            <a:off x="1500166" y="214290"/>
            <a:ext cx="3524275" cy="2643206"/>
          </a:xfrm>
          <a:prstGeom prst="rect">
            <a:avLst/>
          </a:prstGeom>
          <a:noFill/>
        </p:spPr>
      </p:pic>
      <p:pic>
        <p:nvPicPr>
          <p:cNvPr id="23556" name="Picture 4" descr="C:\Documents and Settings\Lanos\Рабочий стол\слайд шоу\фото детей\DSCF04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60117">
            <a:off x="357158" y="3214686"/>
            <a:ext cx="3238523" cy="2428892"/>
          </a:xfrm>
          <a:prstGeom prst="rect">
            <a:avLst/>
          </a:prstGeom>
          <a:noFill/>
        </p:spPr>
      </p:pic>
      <p:pic>
        <p:nvPicPr>
          <p:cNvPr id="23557" name="Picture 5" descr="C:\Documents and Settings\Lanos\Рабочий стол\слайд шоу\фото детей\DSCF0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6591">
            <a:off x="4286248" y="4286256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Documents and Settings\Lanos\Рабочий стол\слайд шоу\природа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26736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 smtClean="0"/>
              <a:t>  «Вода не имеет цвета»</a:t>
            </a:r>
          </a:p>
          <a:p>
            <a:r>
              <a:rPr lang="ru-RU" dirty="0" smtClean="0"/>
              <a:t>Предложить детям</a:t>
            </a:r>
          </a:p>
          <a:p>
            <a:r>
              <a:rPr lang="ru-RU" dirty="0" smtClean="0"/>
              <a:t>окрасить воду красками.</a:t>
            </a:r>
          </a:p>
          <a:p>
            <a:r>
              <a:rPr lang="ru-RU" dirty="0" smtClean="0"/>
              <a:t>Что произошло с водой?</a:t>
            </a:r>
          </a:p>
          <a:p>
            <a:r>
              <a:rPr lang="ru-RU" dirty="0" smtClean="0"/>
              <a:t>Вывод: Вода принимает</a:t>
            </a:r>
          </a:p>
          <a:p>
            <a:r>
              <a:rPr lang="ru-RU" dirty="0" smtClean="0"/>
              <a:t>цвет растворённого</a:t>
            </a:r>
          </a:p>
          <a:p>
            <a:r>
              <a:rPr lang="ru-RU" dirty="0" smtClean="0"/>
              <a:t>в ней вещества.</a:t>
            </a:r>
            <a:endParaRPr lang="ru-RU" dirty="0"/>
          </a:p>
        </p:txBody>
      </p:sp>
      <p:pic>
        <p:nvPicPr>
          <p:cNvPr id="21507" name="Picture 3" descr="C:\Documents and Settings\Lanos\Рабочий стол\слайд шоу\фото детей\DSCF04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7316">
            <a:off x="4488915" y="176270"/>
            <a:ext cx="3636268" cy="2786082"/>
          </a:xfrm>
          <a:prstGeom prst="rect">
            <a:avLst/>
          </a:prstGeom>
          <a:noFill/>
        </p:spPr>
      </p:pic>
      <p:pic>
        <p:nvPicPr>
          <p:cNvPr id="21508" name="Picture 4" descr="C:\Documents and Settings\Lanos\Рабочий стол\слайд шоу\фото детей\DSCF04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1690">
            <a:off x="357158" y="2428868"/>
            <a:ext cx="3857652" cy="2893239"/>
          </a:xfrm>
          <a:prstGeom prst="rect">
            <a:avLst/>
          </a:prstGeom>
          <a:noFill/>
        </p:spPr>
      </p:pic>
      <p:pic>
        <p:nvPicPr>
          <p:cNvPr id="21509" name="Picture 5" descr="C:\Documents and Settings\Lanos\Рабочий стол\слайд шоу\фото детей\DSCF04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80389">
            <a:off x="4462602" y="3364537"/>
            <a:ext cx="4191030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Documents and Settings\Lanos\Рабочий стол\слайд шоу\природа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3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00496" y="3429000"/>
            <a:ext cx="45338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.«Вода не имеет запаха»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 Предложить детям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 понюхать воду в стакане.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 Вывод: вода не имеет запаха.</a:t>
            </a:r>
          </a:p>
          <a:p>
            <a:endParaRPr lang="ru-RU" sz="2400" b="1" dirty="0"/>
          </a:p>
        </p:txBody>
      </p:sp>
      <p:pic>
        <p:nvPicPr>
          <p:cNvPr id="24579" name="Picture 3" descr="C:\Documents and Settings\Lanos\Рабочий стол\слайд шоу\фото детей\DSCF04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9396">
            <a:off x="500034" y="3429000"/>
            <a:ext cx="3524275" cy="2643206"/>
          </a:xfrm>
          <a:prstGeom prst="rect">
            <a:avLst/>
          </a:prstGeom>
          <a:noFill/>
        </p:spPr>
      </p:pic>
      <p:pic>
        <p:nvPicPr>
          <p:cNvPr id="24580" name="Picture 4" descr="C:\Documents and Settings\Lanos\Рабочий стол\слайд шоу\фото детей\DSCF04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96289">
            <a:off x="2357422" y="428604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7" name="Picture 3" descr="C:\Documents and Settings\Lanos\Рабочий стол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214290"/>
            <a:ext cx="435771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«Три состояния воды»</a:t>
            </a: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Принести с улицы снег и лёд.</a:t>
            </a: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Оставить на некоторое время</a:t>
            </a: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при комнатной температуре.</a:t>
            </a: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Посмотреть что будет.</a:t>
            </a: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Вывод: снег и лёд это твердые </a:t>
            </a: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состояния воды, при комнатной</a:t>
            </a: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температуре они тают и</a:t>
            </a: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превращаются в воду.</a:t>
            </a:r>
          </a:p>
          <a:p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26628" name="Picture 4" descr="C:\Documents and Settings\Lanos\Рабочий стол\слайд шоу\фото детей\DSCF04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3313">
            <a:off x="4572000" y="1643050"/>
            <a:ext cx="4095778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Lanos\Рабочий стол\слайд шоу\природа\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3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3000372"/>
            <a:ext cx="86885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«Вода текучая»</a:t>
            </a:r>
          </a:p>
          <a:p>
            <a:r>
              <a:rPr lang="ru-RU" sz="2400" b="1" dirty="0" smtClean="0"/>
              <a:t>    Предложить детям перелить воду из одного сосуда в другой.</a:t>
            </a:r>
          </a:p>
          <a:p>
            <a:r>
              <a:rPr lang="ru-RU" sz="2400" b="1" dirty="0" smtClean="0"/>
              <a:t>   Вывод: воду можно перелить из одного сосуда в другой.</a:t>
            </a:r>
          </a:p>
          <a:p>
            <a:endParaRPr lang="ru-RU" dirty="0"/>
          </a:p>
        </p:txBody>
      </p:sp>
      <p:pic>
        <p:nvPicPr>
          <p:cNvPr id="27651" name="Picture 3" descr="C:\Documents and Settings\Lanos\Рабочий стол\слайд шоу\фото детей\DSCF04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53147">
            <a:off x="5214942" y="285728"/>
            <a:ext cx="3619525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oda3vu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98840"/>
          </a:xfrm>
        </p:spPr>
      </p:pic>
      <p:sp>
        <p:nvSpPr>
          <p:cNvPr id="5" name="TextBox 4"/>
          <p:cNvSpPr txBox="1"/>
          <p:nvPr/>
        </p:nvSpPr>
        <p:spPr>
          <a:xfrm>
            <a:off x="714348" y="1643050"/>
            <a:ext cx="7471148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Заключительный этап проекта</a:t>
            </a:r>
          </a:p>
          <a:p>
            <a:pPr lvl="0"/>
            <a:r>
              <a:rPr lang="ru-RU" sz="4400" dirty="0" smtClean="0"/>
              <a:t>Итоговое занятие</a:t>
            </a:r>
          </a:p>
          <a:p>
            <a:pPr lvl="0"/>
            <a:r>
              <a:rPr lang="ru-RU" sz="4400" dirty="0" smtClean="0"/>
              <a:t> «Что за чудесница – водица</a:t>
            </a:r>
          </a:p>
          <a:p>
            <a:pPr lvl="0"/>
            <a:r>
              <a:rPr lang="ru-RU" sz="4400" dirty="0" smtClean="0"/>
              <a:t> – волшебница»</a:t>
            </a:r>
          </a:p>
          <a:p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C:\Documents and Settings\Lanos\Рабочий стол\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5720" y="214290"/>
            <a:ext cx="868122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Список используемой литературы:</a:t>
            </a:r>
          </a:p>
          <a:p>
            <a:pPr lvl="0"/>
            <a:r>
              <a:rPr lang="ru-RU" b="1" dirty="0" smtClean="0"/>
              <a:t>   1. Николаева С.Н. Юный эколог: Программа воспитания экологической культуры</a:t>
            </a:r>
          </a:p>
          <a:p>
            <a:pPr lvl="0"/>
            <a:r>
              <a:rPr lang="ru-RU" b="1" dirty="0" smtClean="0"/>
              <a:t> детей. – М.: Новая школа, 1999г.</a:t>
            </a:r>
          </a:p>
          <a:p>
            <a:pPr lvl="0"/>
            <a:r>
              <a:rPr lang="ru-RU" b="1" dirty="0" smtClean="0"/>
              <a:t>   2. Масленникова О.М., Филиппенко А.А. </a:t>
            </a:r>
            <a:r>
              <a:rPr lang="ru-RU" b="1" dirty="0" smtClean="0">
                <a:hlinkClick r:id="rId3"/>
              </a:rPr>
              <a:t>Экологические проекты в детском саду</a:t>
            </a:r>
            <a:r>
              <a:rPr lang="ru-RU" b="1" dirty="0" smtClean="0"/>
              <a:t>.</a:t>
            </a:r>
          </a:p>
          <a:p>
            <a:pPr lvl="0"/>
            <a:r>
              <a:rPr lang="ru-RU" b="1" dirty="0" smtClean="0"/>
              <a:t>- М. 2011 г.- Волгоград, Учитель, 2010 г. </a:t>
            </a:r>
          </a:p>
          <a:p>
            <a:pPr lvl="0"/>
            <a:r>
              <a:rPr lang="ru-RU" b="1" dirty="0" smtClean="0"/>
              <a:t>   3. Бондаренко Т. М. Экологические занятия с детьми 4-5  лет.–Волгоград,</a:t>
            </a:r>
          </a:p>
          <a:p>
            <a:pPr lvl="0"/>
            <a:r>
              <a:rPr lang="ru-RU" b="1" dirty="0" smtClean="0"/>
              <a:t> Учитель, 2006 г.</a:t>
            </a:r>
          </a:p>
          <a:p>
            <a:pPr lvl="0"/>
            <a:r>
              <a:rPr lang="ru-RU" b="1" dirty="0" smtClean="0"/>
              <a:t>   4. Лыкова И.А. Изобразительная деятельность: планирование, конспекты занятий,</a:t>
            </a:r>
          </a:p>
          <a:p>
            <a:pPr lvl="0"/>
            <a:r>
              <a:rPr lang="ru-RU" b="1" dirty="0" smtClean="0"/>
              <a:t> методические рекомендации. Средняя группа– М.: Карапуз-Дидактика, 2006.– М.:</a:t>
            </a:r>
          </a:p>
          <a:p>
            <a:pPr lvl="0"/>
            <a:r>
              <a:rPr lang="ru-RU" b="1" dirty="0" smtClean="0"/>
              <a:t>  </a:t>
            </a:r>
            <a:r>
              <a:rPr lang="ru-RU" b="1" dirty="0" err="1" smtClean="0"/>
              <a:t>Владос</a:t>
            </a:r>
            <a:r>
              <a:rPr lang="ru-RU" b="1" dirty="0" smtClean="0"/>
              <a:t>, 2001г.</a:t>
            </a:r>
          </a:p>
          <a:p>
            <a:pPr lvl="0"/>
            <a:r>
              <a:rPr lang="ru-RU" b="1" dirty="0" smtClean="0"/>
              <a:t>   5. Глазырина Л.Д. Физическая культура в старшей  группе детского сада.</a:t>
            </a:r>
          </a:p>
          <a:p>
            <a:pPr lvl="0"/>
            <a:r>
              <a:rPr lang="ru-RU" b="1" dirty="0" smtClean="0"/>
              <a:t> – М.: </a:t>
            </a:r>
            <a:r>
              <a:rPr lang="ru-RU" b="1" dirty="0" err="1" smtClean="0"/>
              <a:t>Владос</a:t>
            </a:r>
            <a:r>
              <a:rPr lang="ru-RU" b="1" dirty="0" smtClean="0"/>
              <a:t>, 2005.</a:t>
            </a:r>
          </a:p>
          <a:p>
            <a:endParaRPr lang="ru-RU" b="1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Lanos\Рабочий стол\слайд шоу\природа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571480"/>
            <a:ext cx="807249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настоящее время в системе дошкольного образования формируется</a:t>
            </a:r>
          </a:p>
          <a:p>
            <a:r>
              <a:rPr lang="ru-RU" sz="2000" b="1" dirty="0" smtClean="0"/>
              <a:t>ещё один эффективный метод познания закономерностей и явлений</a:t>
            </a:r>
          </a:p>
          <a:p>
            <a:r>
              <a:rPr lang="ru-RU" sz="2000" b="1" dirty="0" smtClean="0"/>
              <a:t>окружающего мира - метод экспериментирования.</a:t>
            </a:r>
          </a:p>
          <a:p>
            <a:r>
              <a:rPr lang="ru-RU" sz="2000" b="1" dirty="0" smtClean="0"/>
              <a:t>Детское экспериментирование оказывает положительное влияние на</a:t>
            </a:r>
          </a:p>
          <a:p>
            <a:r>
              <a:rPr lang="ru-RU" sz="2000" b="1" dirty="0" smtClean="0"/>
              <a:t>эмоциональную сферу ребёнка; на развитие творческих способностей,</a:t>
            </a:r>
          </a:p>
          <a:p>
            <a:r>
              <a:rPr lang="ru-RU" sz="2000" b="1" dirty="0" smtClean="0"/>
              <a:t>на укрепление здоровья за счёт повышения общего уровня</a:t>
            </a:r>
          </a:p>
          <a:p>
            <a:r>
              <a:rPr lang="ru-RU" sz="2000" b="1" dirty="0" smtClean="0"/>
              <a:t>двигательной активности.</a:t>
            </a:r>
          </a:p>
          <a:p>
            <a:r>
              <a:rPr lang="ru-RU" sz="2000" b="1" dirty="0" smtClean="0"/>
              <a:t>Экспериментирование является наиболее успешным путём</a:t>
            </a:r>
          </a:p>
          <a:p>
            <a:r>
              <a:rPr lang="ru-RU" sz="2000" b="1" dirty="0" smtClean="0"/>
              <a:t>ознакомления детей с миром окружающей их живой и неживой</a:t>
            </a:r>
          </a:p>
          <a:p>
            <a:r>
              <a:rPr lang="ru-RU" sz="2000" b="1" dirty="0" smtClean="0"/>
              <a:t>природы. В процессе экспериментирования дошкольник получает</a:t>
            </a:r>
          </a:p>
          <a:p>
            <a:r>
              <a:rPr lang="ru-RU" sz="2000" b="1" dirty="0" smtClean="0"/>
              <a:t>возможность удовлетворить присущую ему любознательность,</a:t>
            </a:r>
          </a:p>
          <a:p>
            <a:r>
              <a:rPr lang="ru-RU" sz="2000" b="1" dirty="0" smtClean="0"/>
              <a:t>почувствовать себя учёным, исследователем, первооткрывателем</a:t>
            </a:r>
            <a:r>
              <a:rPr lang="ru-RU" b="1" dirty="0" smtClean="0"/>
              <a:t>.</a:t>
            </a:r>
          </a:p>
          <a:p>
            <a:endParaRPr lang="ru-RU" b="1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Lanos\Рабочий стол\слайд шоу\природа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1214422"/>
            <a:ext cx="692948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Паспорт проекта</a:t>
            </a:r>
          </a:p>
          <a:p>
            <a:pPr lvl="0"/>
            <a:r>
              <a:rPr lang="ru-RU" sz="2800" dirty="0" smtClean="0"/>
              <a:t>1.Вид  проекта:  </a:t>
            </a:r>
            <a:r>
              <a:rPr lang="ru-RU" sz="2800" dirty="0" err="1" smtClean="0"/>
              <a:t>исследовательско</a:t>
            </a:r>
            <a:r>
              <a:rPr lang="ru-RU" sz="2800" dirty="0" smtClean="0"/>
              <a:t> – творческий.</a:t>
            </a:r>
          </a:p>
          <a:p>
            <a:pPr lvl="0"/>
            <a:r>
              <a:rPr lang="ru-RU" sz="2800" dirty="0" smtClean="0"/>
              <a:t>2.Продолжительность:  средней длительности  (ноябрь – февраль)</a:t>
            </a:r>
          </a:p>
          <a:p>
            <a:pPr lvl="0"/>
            <a:r>
              <a:rPr lang="ru-RU" sz="2800" dirty="0" smtClean="0"/>
              <a:t>3.Автор проекта: воспитатели :Прохорова Екатерина Николаевна и </a:t>
            </a:r>
          </a:p>
          <a:p>
            <a:pPr lvl="0"/>
            <a:r>
              <a:rPr lang="ru-RU" sz="2800" dirty="0" smtClean="0"/>
              <a:t>Кузнецова Юлия Николаевна</a:t>
            </a:r>
          </a:p>
          <a:p>
            <a:pPr lvl="0"/>
            <a:r>
              <a:rPr lang="ru-RU" sz="2800" dirty="0" smtClean="0"/>
              <a:t>4.Участники проекта:  дети (подгруппа) средней группы</a:t>
            </a:r>
          </a:p>
          <a:p>
            <a:pPr lvl="0"/>
            <a:r>
              <a:rPr lang="ru-RU" sz="2800" dirty="0" smtClean="0"/>
              <a:t> детского сада «Сосенка».</a:t>
            </a:r>
          </a:p>
          <a:p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Lanos\Рабочий стол\слайд шоу\природа\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3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4180344"/>
            <a:ext cx="75009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Актуальность темы:  Гуляя осенью на улице с детьми,</a:t>
            </a:r>
          </a:p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 дети стали рассматривать лужи и их заинтересовал </a:t>
            </a:r>
          </a:p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вопрос, какая бывает вода. Что с ней происходит в </a:t>
            </a:r>
          </a:p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природе. Мы решили путем экспериментирования </a:t>
            </a:r>
          </a:p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разобраться в свойствах воды. Какими свойствами </a:t>
            </a:r>
          </a:p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обладает волшебница – вода?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Documents and Settings\Lanos\Рабочий стол\слайд шоу\природа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82956" y="2000240"/>
            <a:ext cx="82610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800" b="1" dirty="0" smtClean="0"/>
              <a:t>Цель проекта: Обобщить и расширить  знания и</a:t>
            </a:r>
          </a:p>
          <a:p>
            <a:pPr lvl="0"/>
            <a:r>
              <a:rPr lang="ru-RU" sz="2800" b="1" dirty="0" smtClean="0"/>
              <a:t> представления детей о неживой природе – о воде.</a:t>
            </a:r>
            <a:endParaRPr lang="ru-RU" sz="2800" dirty="0" smtClean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Documents and Settings\Lanos\Рабочий стол\слайд шоу\природа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13181" y="0"/>
            <a:ext cx="4630819" cy="286232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</a:rPr>
              <a:t>Задачи проекта: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-создавать условия для формирования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у детей познавательного интереса.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</a:rPr>
              <a:t>познакомить детей со свойствами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</a:rPr>
              <a:t> воды (вкус, цвет, запах, текучесть);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-дать  расширенные представления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 свойствах льда,  как об одном  из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свойств воды.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- уточнить значение воды для всего живого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Lanos\Рабочий стол\слайд шоу\природа\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142976" y="928670"/>
            <a:ext cx="671517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           -  расширить и углубить знания и     представления ребенка об  окружающем мире, в том  числе о воде.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           - развить познавательные умения через экспериментальную деятельность.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           - накопить опыт  гуманного отношения к растениям и живым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существам.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           - воспитать бережное отношение к воде.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Documents and Settings\Lanos\Рабочий стол\слайд шоу\природа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1142984"/>
            <a:ext cx="614129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Продукт проектной деятельности:</a:t>
            </a:r>
          </a:p>
          <a:p>
            <a:r>
              <a:rPr lang="ru-RU" sz="3200" dirty="0" smtClean="0"/>
              <a:t>  альбом «Опыты по экологии».</a:t>
            </a:r>
          </a:p>
          <a:p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866</Words>
  <Application>Microsoft Office PowerPoint</Application>
  <PresentationFormat>Экран (4:3)</PresentationFormat>
  <Paragraphs>235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dropcharm1@gmail.com</cp:lastModifiedBy>
  <cp:revision>36</cp:revision>
  <dcterms:modified xsi:type="dcterms:W3CDTF">2020-11-23T19:30:31Z</dcterms:modified>
</cp:coreProperties>
</file>